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60" r:id="rId3"/>
    <p:sldId id="259" r:id="rId4"/>
    <p:sldId id="261" r:id="rId5"/>
    <p:sldId id="266" r:id="rId6"/>
    <p:sldId id="267" r:id="rId7"/>
    <p:sldId id="268" r:id="rId8"/>
    <p:sldId id="269" r:id="rId9"/>
    <p:sldId id="270" r:id="rId10"/>
    <p:sldId id="273" r:id="rId11"/>
    <p:sldId id="274" r:id="rId12"/>
    <p:sldId id="262" r:id="rId13"/>
    <p:sldId id="263" r:id="rId14"/>
    <p:sldId id="264" r:id="rId15"/>
    <p:sldId id="265" r:id="rId16"/>
    <p:sldId id="271" r:id="rId17"/>
    <p:sldId id="272" r:id="rId18"/>
    <p:sldId id="257" r:id="rId19"/>
    <p:sldId id="25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86"/>
  </p:normalViewPr>
  <p:slideViewPr>
    <p:cSldViewPr snapToGrid="0" snapToObjects="1">
      <p:cViewPr varScale="1">
        <p:scale>
          <a:sx n="102" d="100"/>
          <a:sy n="102" d="100"/>
        </p:scale>
        <p:origin x="9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559B4-5312-2D43-83E9-6ABE3B0BC2DA}" type="datetimeFigureOut">
              <a:rPr lang="en-US" smtClean="0"/>
              <a:t>6/19/19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62AE5F-02E2-2E45-860C-1913625F57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79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2AE5F-02E2-2E45-860C-1913625F574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153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1EEA4-1D6C-C346-8A4D-BE762FDDEE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FB90CA-5456-7B49-8457-1258018FD2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5C0CB-7892-BD41-A527-06B0C5F3D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ABB9D-DC1C-B540-9CEF-6FFB69ED8C5A}" type="datetimeFigureOut">
              <a:rPr lang="en-US" smtClean="0"/>
              <a:t>6/19/19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30B72-5A43-4142-961E-CD6EE0032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F2BAE-5A0A-684C-8624-867392463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0BDC-8BDE-6B4B-B4EF-97157DCA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0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4C858-9C74-0D49-B7C8-F2932F06E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B40A5A-5135-5640-B69D-7DC06AFD38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ECFB3-A204-5F41-B790-CD876EEDE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ABB9D-DC1C-B540-9CEF-6FFB69ED8C5A}" type="datetimeFigureOut">
              <a:rPr lang="en-US" smtClean="0"/>
              <a:t>6/19/19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E66945-F6BE-2F42-B4C6-7C6B541C1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36091E-A501-9444-8177-80A941B20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0BDC-8BDE-6B4B-B4EF-97157DCA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24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11D0E1B-9EEE-5848-A23E-CC412022A3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F08241-6F69-8F4D-9953-980642FD08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DB071-DC89-AE4A-8E41-CBEBADC42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ABB9D-DC1C-B540-9CEF-6FFB69ED8C5A}" type="datetimeFigureOut">
              <a:rPr lang="en-US" smtClean="0"/>
              <a:t>6/19/19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9B6FAE-4FAF-D345-937D-81F40D3F7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55534-147B-3546-A3C9-4437A5197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0BDC-8BDE-6B4B-B4EF-97157DCA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79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C400D-E7ED-FF4B-B460-3381AE23E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E31759-7A63-664D-93CA-3F5F19D54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B1637-2EFC-5346-A11F-DC3A10280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ABB9D-DC1C-B540-9CEF-6FFB69ED8C5A}" type="datetimeFigureOut">
              <a:rPr lang="en-US" smtClean="0"/>
              <a:t>6/19/19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FF5466-5EA9-0745-B790-3895B9604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BD49BB-F2B6-EA45-8EAF-A7AB979DD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0BDC-8BDE-6B4B-B4EF-97157DCA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34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3C615-4BC7-504E-92A4-8936DA18E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A4C0DF-1796-D140-A04E-13F631976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5F7EB-28D8-8E42-AC62-8B1D7BF0D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ABB9D-DC1C-B540-9CEF-6FFB69ED8C5A}" type="datetimeFigureOut">
              <a:rPr lang="en-US" smtClean="0"/>
              <a:t>6/19/19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4EE872-E4EC-AF44-8749-A1B7B3C15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ECB8ED-962E-A946-BC7D-5F8EC6B1C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0BDC-8BDE-6B4B-B4EF-97157DCA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211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58C8B-EC3A-7945-9FC1-5537B63A8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16C25-436C-514C-AFAE-23624D96DC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8E21BD-FE4E-494D-91F0-666324987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E667A0-7017-684B-A4EB-16ED456F4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ABB9D-DC1C-B540-9CEF-6FFB69ED8C5A}" type="datetimeFigureOut">
              <a:rPr lang="en-US" smtClean="0"/>
              <a:t>6/19/19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4B4600-CC21-E54C-853E-17E75DDDE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481D8D-5C2C-6E42-8389-3061087C6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0BDC-8BDE-6B4B-B4EF-97157DCA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4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45041-A3D9-B642-A365-327324CE8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D2B61B-38FF-AF47-9C68-F2DB92192A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AC892D-B6D6-6746-A900-0563176993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EBA20C-46A9-F544-A5B2-EB5FD2241C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6BE5A8-FC71-114E-94B0-FFAD697338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6C9037-737C-7B4D-9FBB-C379DAEDC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ABB9D-DC1C-B540-9CEF-6FFB69ED8C5A}" type="datetimeFigureOut">
              <a:rPr lang="en-US" smtClean="0"/>
              <a:t>6/19/19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90883F-C406-9C49-BA29-30C5B5BBA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CB05FB-6CF9-D549-825C-3D8B3A63E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0BDC-8BDE-6B4B-B4EF-97157DCA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370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39342-B636-6741-8F40-BF3BD6649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BA48F5-E553-7B4F-9198-D0CE3FD3E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ABB9D-DC1C-B540-9CEF-6FFB69ED8C5A}" type="datetimeFigureOut">
              <a:rPr lang="en-US" smtClean="0"/>
              <a:t>6/19/19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320CF9-F68A-9C43-A3AE-DD4A43774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8CB527-A715-8E43-9EDE-B341333B9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0BDC-8BDE-6B4B-B4EF-97157DCA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5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520618-08FA-274A-81F1-A0667984B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ABB9D-DC1C-B540-9CEF-6FFB69ED8C5A}" type="datetimeFigureOut">
              <a:rPr lang="en-US" smtClean="0"/>
              <a:t>6/19/19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70316B-080C-304A-8D27-DB014F396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B35961-1A08-6A4C-9987-0A3863E38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0BDC-8BDE-6B4B-B4EF-97157DCA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DED43-BBC7-5544-8624-993B8845C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FFA10-0EEC-D94F-B820-50C11B2D2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54DAB5-8381-ED46-A058-A521FBF6A4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14099-1938-5D40-88CB-E272EF3F6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ABB9D-DC1C-B540-9CEF-6FFB69ED8C5A}" type="datetimeFigureOut">
              <a:rPr lang="en-US" smtClean="0"/>
              <a:t>6/19/19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8225A-C3FE-4347-932A-B11C23B9F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98A35-283B-FE4C-B552-0C0B606A0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0BDC-8BDE-6B4B-B4EF-97157DCA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46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FDD5A-42E5-F74D-886C-E248C1017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84212A-CAF2-744F-AE7A-49A9E58BAD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72CF6E-688B-384C-9CF0-3055C7C7A2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276225-415B-2C48-9B63-F8E463BBE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ABB9D-DC1C-B540-9CEF-6FFB69ED8C5A}" type="datetimeFigureOut">
              <a:rPr lang="en-US" smtClean="0"/>
              <a:t>6/19/19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348F2E-A604-0042-88DD-74E51E4EA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D3F9DD-57C2-2449-B98B-85FE9F8F2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0BDC-8BDE-6B4B-B4EF-97157DCA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48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1C344E-F1E3-BF4A-95EB-662B4743D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F84EE2-AF3C-4446-8345-5DD0D2A61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14A65-3FD4-5544-9F8A-2A974C00D7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ABB9D-DC1C-B540-9CEF-6FFB69ED8C5A}" type="datetimeFigureOut">
              <a:rPr lang="en-US" smtClean="0"/>
              <a:t>6/19/19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7F616-77EA-064C-842C-048EED4376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DF9D2-0CC8-864E-82D0-D57B362060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10BDC-8BDE-6B4B-B4EF-97157DCA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499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FB286-0434-7D4D-9037-0A25133278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06400"/>
            <a:ext cx="9144000" cy="2387600"/>
          </a:xfrm>
        </p:spPr>
        <p:txBody>
          <a:bodyPr/>
          <a:lstStyle/>
          <a:p>
            <a:r>
              <a:rPr lang="en-US" dirty="0"/>
              <a:t>2019</a:t>
            </a:r>
            <a:br>
              <a:rPr lang="en-US" dirty="0"/>
            </a:br>
            <a:r>
              <a:rPr lang="en-US" dirty="0"/>
              <a:t>Food Trend Evaluation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7CB6DE-9DBD-9342-86CD-85CD9CCFFA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Prepared and Presented By: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2B76184-5433-894B-A47E-1E5BD2F08E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6785" y="3429000"/>
            <a:ext cx="3358429" cy="4346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826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D2F1C-5C4B-D94D-97DE-D1D3EC41D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9508"/>
            <a:ext cx="10515600" cy="835025"/>
          </a:xfrm>
        </p:spPr>
        <p:txBody>
          <a:bodyPr/>
          <a:lstStyle/>
          <a:p>
            <a:pPr algn="ctr"/>
            <a:r>
              <a:rPr lang="en-US" u="sng" dirty="0"/>
              <a:t>Delivering Dietary Needs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A8751C-C360-AC4A-86C6-602AE24E1417}"/>
              </a:ext>
            </a:extLst>
          </p:cNvPr>
          <p:cNvSpPr txBox="1"/>
          <p:nvPr/>
        </p:nvSpPr>
        <p:spPr>
          <a:xfrm>
            <a:off x="700088" y="1125250"/>
            <a:ext cx="6655861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Top product claims grabbing consumer attention: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“Good Source of Fiber”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Vitamin-enriched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Antioxidant enriched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Anti-Inflammation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E10546-A780-BB40-ACDD-53DA5988D3C7}"/>
              </a:ext>
            </a:extLst>
          </p:cNvPr>
          <p:cNvSpPr txBox="1"/>
          <p:nvPr/>
        </p:nvSpPr>
        <p:spPr>
          <a:xfrm>
            <a:off x="4263547" y="1486857"/>
            <a:ext cx="58122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Calcium-fortified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Heart-healthy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Pre / Pro – Biotic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Bio-active Phytochemicals [flavonoids, </a:t>
            </a:r>
            <a:r>
              <a:rPr lang="en-US" sz="2000" dirty="0" err="1"/>
              <a:t>caratonoids</a:t>
            </a:r>
            <a:r>
              <a:rPr lang="en-US" sz="2000" dirty="0"/>
              <a:t>]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70582C-AEA5-E248-AA68-86CA8AF31E47}"/>
              </a:ext>
            </a:extLst>
          </p:cNvPr>
          <p:cNvSpPr txBox="1"/>
          <p:nvPr/>
        </p:nvSpPr>
        <p:spPr>
          <a:xfrm>
            <a:off x="700088" y="2908738"/>
            <a:ext cx="5973815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Consumers want to add more to their diets: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8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b="1" dirty="0"/>
              <a:t>Fiber</a:t>
            </a:r>
            <a:r>
              <a:rPr lang="en-US" sz="2200" dirty="0"/>
              <a:t>: </a:t>
            </a:r>
            <a:r>
              <a:rPr lang="en-US" sz="2000" dirty="0"/>
              <a:t>63% seek to add more.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b="1" dirty="0"/>
              <a:t>Protein / Plant – Based Protein</a:t>
            </a:r>
            <a:r>
              <a:rPr lang="en-US" sz="2200" dirty="0"/>
              <a:t>: </a:t>
            </a:r>
            <a:r>
              <a:rPr lang="en-US" sz="2000" dirty="0"/>
              <a:t>60%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b="1" dirty="0"/>
              <a:t>Vitamin D</a:t>
            </a:r>
            <a:r>
              <a:rPr lang="en-US" sz="2200" dirty="0"/>
              <a:t>: </a:t>
            </a:r>
            <a:r>
              <a:rPr lang="en-US" sz="2000" dirty="0"/>
              <a:t>59%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b="1" dirty="0"/>
              <a:t>Whole Grains</a:t>
            </a:r>
            <a:r>
              <a:rPr lang="en-US" sz="2200" dirty="0"/>
              <a:t>: </a:t>
            </a:r>
            <a:r>
              <a:rPr lang="en-US" sz="2000" dirty="0"/>
              <a:t>58%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b="1" dirty="0"/>
              <a:t>Calcium</a:t>
            </a:r>
            <a:r>
              <a:rPr lang="en-US" sz="2200" dirty="0"/>
              <a:t>: </a:t>
            </a:r>
            <a:r>
              <a:rPr lang="en-US" sz="2000" dirty="0"/>
              <a:t>54%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b="1" dirty="0"/>
              <a:t>Antioxidants</a:t>
            </a:r>
            <a:r>
              <a:rPr lang="en-US" sz="2200" dirty="0"/>
              <a:t>: </a:t>
            </a:r>
            <a:r>
              <a:rPr lang="en-US" sz="2000" dirty="0"/>
              <a:t>43%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b="1" dirty="0"/>
              <a:t>Omega-3’s</a:t>
            </a:r>
            <a:r>
              <a:rPr lang="en-US" sz="2200" dirty="0"/>
              <a:t>: </a:t>
            </a:r>
            <a:r>
              <a:rPr lang="en-US" sz="2000" dirty="0"/>
              <a:t>42%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200" b="1" dirty="0"/>
              <a:t>Probiotics</a:t>
            </a:r>
            <a:r>
              <a:rPr lang="en-US" sz="2200" dirty="0"/>
              <a:t>: </a:t>
            </a:r>
            <a:r>
              <a:rPr lang="en-US" sz="2000" dirty="0"/>
              <a:t>32%</a:t>
            </a:r>
          </a:p>
        </p:txBody>
      </p:sp>
    </p:spTree>
    <p:extLst>
      <p:ext uri="{BB962C8B-B14F-4D97-AF65-F5344CB8AC3E}">
        <p14:creationId xmlns:p14="http://schemas.microsoft.com/office/powerpoint/2010/main" val="3313193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B2CE6B9-01A9-424E-86BA-6749E5157436}"/>
              </a:ext>
            </a:extLst>
          </p:cNvPr>
          <p:cNvSpPr txBox="1"/>
          <p:nvPr/>
        </p:nvSpPr>
        <p:spPr>
          <a:xfrm>
            <a:off x="2386013" y="657225"/>
            <a:ext cx="992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38C1C3-3F74-B74B-9ECD-A6E9EA9ED583}"/>
              </a:ext>
            </a:extLst>
          </p:cNvPr>
          <p:cNvSpPr txBox="1"/>
          <p:nvPr/>
        </p:nvSpPr>
        <p:spPr>
          <a:xfrm>
            <a:off x="7627837" y="1057335"/>
            <a:ext cx="422987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Seeds - Flax, Hemp, Chia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Legumes – Chickpeas, Beans, Lentils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Veggie Noodles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Nuts – Pieces or Powder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Dextrin [derived from Wheat]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Curcumin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9FEE2F-7F36-E04E-BFF5-8AC08C74C6C2}"/>
              </a:ext>
            </a:extLst>
          </p:cNvPr>
          <p:cNvSpPr txBox="1"/>
          <p:nvPr/>
        </p:nvSpPr>
        <p:spPr>
          <a:xfrm>
            <a:off x="858933" y="1043107"/>
            <a:ext cx="676890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US" sz="2000" dirty="0"/>
              <a:t>Whole Grains 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US" sz="2000" dirty="0"/>
              <a:t>Exotic Grains – Quinoa, Amaranth, </a:t>
            </a:r>
            <a:r>
              <a:rPr lang="en-US" sz="2000" dirty="0" err="1"/>
              <a:t>Farro</a:t>
            </a:r>
            <a:endParaRPr lang="en-US" sz="2000" dirty="0"/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US" sz="2000" dirty="0"/>
              <a:t>Dextrin [derived from wheat]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US" sz="2000" dirty="0"/>
              <a:t>Inulin [Dietary Fiber, such as Chicory Root]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US" sz="2000" dirty="0"/>
              <a:t>Powdered Vegetables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US" sz="2000" dirty="0"/>
              <a:t>Miso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Bioperine</a:t>
            </a:r>
            <a:endParaRPr 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EA0E5EE-7333-5849-A939-B052DD7E8484}"/>
              </a:ext>
            </a:extLst>
          </p:cNvPr>
          <p:cNvSpPr txBox="1"/>
          <p:nvPr/>
        </p:nvSpPr>
        <p:spPr>
          <a:xfrm>
            <a:off x="2070474" y="657225"/>
            <a:ext cx="33795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How to cover them all!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959084-8134-EE4E-8AE5-FE278502244D}"/>
              </a:ext>
            </a:extLst>
          </p:cNvPr>
          <p:cNvSpPr txBox="1"/>
          <p:nvPr/>
        </p:nvSpPr>
        <p:spPr>
          <a:xfrm>
            <a:off x="858933" y="3429000"/>
            <a:ext cx="326371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Top Specialty Diets: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Low-Carb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Gluten-Free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Lactose / Dairy Free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Detox / Cleanse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170ECE-C0BB-0E47-B276-BEA727D615D2}"/>
              </a:ext>
            </a:extLst>
          </p:cNvPr>
          <p:cNvSpPr txBox="1"/>
          <p:nvPr/>
        </p:nvSpPr>
        <p:spPr>
          <a:xfrm>
            <a:off x="4243385" y="3675758"/>
            <a:ext cx="462767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Vegetarian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“Weight Watchers” and “Whole 30”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Intermittent Fasting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Paleo / Keto</a:t>
            </a:r>
          </a:p>
        </p:txBody>
      </p:sp>
    </p:spTree>
    <p:extLst>
      <p:ext uri="{BB962C8B-B14F-4D97-AF65-F5344CB8AC3E}">
        <p14:creationId xmlns:p14="http://schemas.microsoft.com/office/powerpoint/2010/main" val="3001991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A9B5A-5F70-6544-B853-6B908D89D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An Eye for Functional Foods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1AF045C-2323-2547-A4C4-165150CF215A}"/>
              </a:ext>
            </a:extLst>
          </p:cNvPr>
          <p:cNvSpPr txBox="1"/>
          <p:nvPr/>
        </p:nvSpPr>
        <p:spPr>
          <a:xfrm>
            <a:off x="503571" y="1709738"/>
            <a:ext cx="11184857" cy="47397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Gone are the days of strictly sticking to brand loyalty. Today’s consumer is looking for product benefit’s.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fortified / functional food market is projected to reach $80 billion by 2021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Who is buying “Holistic” for better health...</a:t>
            </a:r>
            <a:endParaRPr lang="en-US" sz="20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64% of Boomers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70% of Millennials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60% of Gen Z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Top claims consumers are looking for: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54% - Grass-fed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52% - Natural, Antibiotic Free, Hormone Free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47% - Humanely raised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43% - Organic, Locally raised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8116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AD9634-26B4-724B-8BC7-9C9C2E3FEE15}"/>
              </a:ext>
            </a:extLst>
          </p:cNvPr>
          <p:cNvSpPr txBox="1"/>
          <p:nvPr/>
        </p:nvSpPr>
        <p:spPr>
          <a:xfrm>
            <a:off x="571500" y="528639"/>
            <a:ext cx="8217249" cy="6093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Claims with largest growth in FY18:</a:t>
            </a: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Up 77% - “minimal-processing”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Up 54% - “all natural”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Up 38% - “organic”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Up 20% - “non GMO”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Specific categories that achieved highest sales growth in FY18: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21% - Organic Seafood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21% Organic Deli Products / Meat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9.1% - Organic Food / Drink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8.1% - Organic Produce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Items / Claims continuing to trend upwards: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Superfood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Botanicals / Florals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Fermented Foods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“Real Ingredients” / No Artificial Ingredients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[Specifically in Frozen category]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Made / Grown in the U.S.A.</a:t>
            </a:r>
          </a:p>
        </p:txBody>
      </p:sp>
    </p:spTree>
    <p:extLst>
      <p:ext uri="{BB962C8B-B14F-4D97-AF65-F5344CB8AC3E}">
        <p14:creationId xmlns:p14="http://schemas.microsoft.com/office/powerpoint/2010/main" val="2641945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FD744-9204-134A-9F72-2C6DA1126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5100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/>
              <a:t>Adding Nutrition Naturally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8095D3-0F9B-BF45-8109-98ED670D1BF9}"/>
              </a:ext>
            </a:extLst>
          </p:cNvPr>
          <p:cNvSpPr txBox="1"/>
          <p:nvPr/>
        </p:nvSpPr>
        <p:spPr>
          <a:xfrm>
            <a:off x="838200" y="942975"/>
            <a:ext cx="5010282" cy="5447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Seeking nutrient dense food sources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Superfoods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Extracts / Infusions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Fruits / Vegetables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Plant Bases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Top purchased ”Superfoods” in FY18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Avocados	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Hemp / CBD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Ancient Grains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Exotic Fruit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Berries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Matcha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Moringa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err="1"/>
              <a:t>Maca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E03793-06CD-A44B-9022-58CD8BA50827}"/>
              </a:ext>
            </a:extLst>
          </p:cNvPr>
          <p:cNvSpPr txBox="1"/>
          <p:nvPr/>
        </p:nvSpPr>
        <p:spPr>
          <a:xfrm>
            <a:off x="6096000" y="3131493"/>
            <a:ext cx="3977051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Coconut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Nondairy products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Honey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Preceived</a:t>
            </a:r>
            <a:r>
              <a:rPr lang="en-US" dirty="0"/>
              <a:t> as cleanest sweetener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Turmeric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Chai Seeds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Ginger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Mushrooms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0827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5980A80-1A0F-4D43-A691-FDC99331DFA3}"/>
              </a:ext>
            </a:extLst>
          </p:cNvPr>
          <p:cNvSpPr txBox="1"/>
          <p:nvPr/>
        </p:nvSpPr>
        <p:spPr>
          <a:xfrm>
            <a:off x="971550" y="671513"/>
            <a:ext cx="9211048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Botanicals / Florals: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Fastest growing supplement category – $8.1 billion in sales in FY18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/>
              <a:t>Top purchased Botanicals / Florals / Plant Infusions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Ginger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Honeysuckle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Cinnamon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Elderflower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/>
              <a:t>Mint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A437B8-84CD-C544-B2B0-03903ED0DA4A}"/>
              </a:ext>
            </a:extLst>
          </p:cNvPr>
          <p:cNvSpPr txBox="1"/>
          <p:nvPr/>
        </p:nvSpPr>
        <p:spPr>
          <a:xfrm>
            <a:off x="4497485" y="1717953"/>
            <a:ext cx="159851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Lavender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Honey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Cardamom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Chamomile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Hibiscus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EDAF21-754A-E34B-94AA-76A02F6787A4}"/>
              </a:ext>
            </a:extLst>
          </p:cNvPr>
          <p:cNvSpPr txBox="1"/>
          <p:nvPr/>
        </p:nvSpPr>
        <p:spPr>
          <a:xfrm>
            <a:off x="871538" y="3386138"/>
            <a:ext cx="13965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579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EC370-06E8-7542-980B-2984055B4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0725"/>
          </a:xfrm>
        </p:spPr>
        <p:txBody>
          <a:bodyPr/>
          <a:lstStyle/>
          <a:p>
            <a:pPr algn="ctr"/>
            <a:r>
              <a:rPr lang="en-US" u="sng" dirty="0"/>
              <a:t>Plant-Based on the Rise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623B520-FA33-A041-9557-ABD7B42D19B9}"/>
              </a:ext>
            </a:extLst>
          </p:cNvPr>
          <p:cNvSpPr txBox="1"/>
          <p:nvPr/>
        </p:nvSpPr>
        <p:spPr>
          <a:xfrm>
            <a:off x="838200" y="1243786"/>
            <a:ext cx="8187241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Plant-Based Foods: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FY17 to FY18 – Sales of “plant-based” up 20%, at $3.3 </a:t>
            </a:r>
            <a:r>
              <a:rPr lang="en-US" sz="2000" dirty="0" err="1"/>
              <a:t>bil</a:t>
            </a:r>
            <a:r>
              <a:rPr lang="en-US" sz="2000" dirty="0"/>
              <a:t> for year end.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Top reasons for plant-based purchases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Taste – 52%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Health Benefits – 39%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Avoiding Processed Foods – 39%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Weight Management – 31%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B2E564-6B03-AC4E-83D6-2863DF41FB9F}"/>
              </a:ext>
            </a:extLst>
          </p:cNvPr>
          <p:cNvSpPr txBox="1"/>
          <p:nvPr/>
        </p:nvSpPr>
        <p:spPr>
          <a:xfrm>
            <a:off x="6096000" y="2228671"/>
            <a:ext cx="31553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Cost – 16%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Environmental impact – 13%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Animal Welfare – 11%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Vegetarian – 10%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CDB57D-5341-8D4D-B75E-7DC8119A4768}"/>
              </a:ext>
            </a:extLst>
          </p:cNvPr>
          <p:cNvSpPr txBox="1"/>
          <p:nvPr/>
        </p:nvSpPr>
        <p:spPr>
          <a:xfrm>
            <a:off x="1271588" y="3429000"/>
            <a:ext cx="983705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Plant-Based Fast Facts: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Legumes, Nuts and Seeds are among top-five sources of protein in 20% of U.S. households.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39% of Americans say they are trying to adhere to more of a plant-based diet.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Veggie-Carb substitutes [Cauliflower Rice, Zucchini Noodles] rank second in main dish category.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Plant-Based Milks sales up 9%, at $1.6 </a:t>
            </a:r>
            <a:r>
              <a:rPr lang="en-US" dirty="0" err="1"/>
              <a:t>bil</a:t>
            </a:r>
            <a:r>
              <a:rPr lang="en-US" dirty="0"/>
              <a:t> for year end.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Plant-Based Meat sales reached $878 mil domestically, $19.5 </a:t>
            </a:r>
            <a:r>
              <a:rPr lang="en-US" dirty="0" err="1"/>
              <a:t>bil</a:t>
            </a:r>
            <a:r>
              <a:rPr lang="en-US" dirty="0"/>
              <a:t> globally in FY18.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Most important attributes assigned to plant-based purchases: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err="1"/>
              <a:t>Protien</a:t>
            </a:r>
            <a:r>
              <a:rPr lang="en-US" dirty="0"/>
              <a:t> – 35%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Fiber – 28%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Whole Grains – 27%</a:t>
            </a:r>
            <a:endParaRPr lang="en-US" sz="16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0550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0735D-6743-604E-AFA9-ABDA53C7B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5025"/>
          </a:xfrm>
        </p:spPr>
        <p:txBody>
          <a:bodyPr/>
          <a:lstStyle/>
          <a:p>
            <a:pPr algn="ctr"/>
            <a:r>
              <a:rPr lang="en-US" u="sng" dirty="0"/>
              <a:t>Small Plates and Snacks equal Big Sales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6963AB1-C5B1-4946-ADB4-6609B51D434A}"/>
              </a:ext>
            </a:extLst>
          </p:cNvPr>
          <p:cNvSpPr txBox="1"/>
          <p:nvPr/>
        </p:nvSpPr>
        <p:spPr>
          <a:xfrm>
            <a:off x="842963" y="1614488"/>
            <a:ext cx="11336886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Snacks as a meal…</a:t>
            </a:r>
            <a:endParaRPr lang="en-US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42% of consumers forego meals in favor of snacking / “grazing.”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60% of employed adults frequently do not take lunch breaks and say snacks count as meal.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Demand for high-quality mini-meal kits on the rise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dirty="0"/>
              <a:t>54% find “snack-</a:t>
            </a:r>
            <a:r>
              <a:rPr lang="en-US" dirty="0" err="1"/>
              <a:t>ified</a:t>
            </a:r>
            <a:r>
              <a:rPr lang="en-US" dirty="0"/>
              <a:t>” entrees very/somewhat appealing.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dirty="0"/>
              <a:t>47% want to see more on menus and in markets.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dirty="0"/>
              <a:t>Sales of snack-kits” jumped 45% from FY17 to FY18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US" dirty="0"/>
              <a:t>Innovation highlights:</a:t>
            </a:r>
          </a:p>
          <a:p>
            <a:pPr marL="2628900" lvl="5" indent="-342900">
              <a:buFont typeface="Arial" panose="020B0604020202020204" pitchFamily="34" charset="0"/>
              <a:buChar char="•"/>
            </a:pPr>
            <a:r>
              <a:rPr lang="en-US" dirty="0"/>
              <a:t>Foster Farms Bold Chicken Bites – Korean BBQ and Chili Verde</a:t>
            </a:r>
          </a:p>
          <a:p>
            <a:pPr marL="2628900" lvl="5" indent="-342900">
              <a:buFont typeface="Arial" panose="020B0604020202020204" pitchFamily="34" charset="0"/>
              <a:buChar char="•"/>
            </a:pPr>
            <a:r>
              <a:rPr lang="en-US" dirty="0"/>
              <a:t>Trans-Ocean Seafood </a:t>
            </a:r>
            <a:r>
              <a:rPr lang="en-US" dirty="0" err="1"/>
              <a:t>Snackers</a:t>
            </a:r>
            <a:r>
              <a:rPr lang="en-US" dirty="0"/>
              <a:t> – Surimi Crab Legs</a:t>
            </a:r>
          </a:p>
          <a:p>
            <a:pPr marL="2628900" lvl="5" indent="-342900">
              <a:buFont typeface="Arial" panose="020B0604020202020204" pitchFamily="34" charset="0"/>
              <a:buChar char="•"/>
            </a:pPr>
            <a:r>
              <a:rPr lang="en-US" dirty="0" err="1"/>
              <a:t>Latana</a:t>
            </a:r>
            <a:r>
              <a:rPr lang="en-US" dirty="0"/>
              <a:t> Foods – Fruit Based Hummus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On the Foodservice front…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dirty="0"/>
              <a:t>On-the-go fare is on the rise: </a:t>
            </a:r>
            <a:r>
              <a:rPr lang="en-US" dirty="0" err="1"/>
              <a:t>Arepas</a:t>
            </a:r>
            <a:r>
              <a:rPr lang="en-US" dirty="0"/>
              <a:t>, Gyros, Crepes, Bao Buns, </a:t>
            </a:r>
            <a:r>
              <a:rPr lang="en-US" dirty="0" err="1"/>
              <a:t>Kolcahes</a:t>
            </a:r>
            <a:r>
              <a:rPr lang="en-US" dirty="0"/>
              <a:t>, Soups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dirty="0"/>
              <a:t>Breakfast snacks seeing biggest rise among Millennials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US" dirty="0"/>
              <a:t>Appealing to 66%, with 57% often ordering seconds.</a:t>
            </a:r>
          </a:p>
          <a:p>
            <a:pPr marL="2628900" lvl="5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4869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61A26-155E-404C-877E-F4EC1A432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Top Ten “Chef Identified” Culinary Trends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57AE2-33DA-FF42-9846-854B08C7DA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3"/>
            <a:ext cx="5181600" cy="4351339"/>
          </a:xfrm>
        </p:spPr>
        <p:txBody>
          <a:bodyPr>
            <a:noAutofit/>
          </a:bodyPr>
          <a:lstStyle/>
          <a:p>
            <a:pPr algn="ctr"/>
            <a:r>
              <a:rPr lang="en-US" sz="2500" dirty="0"/>
              <a:t>Cannabis / CBD Oil-Infused Drinks</a:t>
            </a:r>
          </a:p>
          <a:p>
            <a:pPr marL="0" indent="0" algn="ctr">
              <a:buNone/>
            </a:pPr>
            <a:endParaRPr lang="en-US" sz="2500" dirty="0"/>
          </a:p>
          <a:p>
            <a:pPr algn="ctr"/>
            <a:r>
              <a:rPr lang="en-US" sz="2500" dirty="0"/>
              <a:t>Cannabis / CBD Oil-Infused Foods</a:t>
            </a:r>
          </a:p>
          <a:p>
            <a:pPr marL="0" indent="0" algn="ctr">
              <a:buNone/>
            </a:pPr>
            <a:endParaRPr lang="en-US" sz="2500" dirty="0"/>
          </a:p>
          <a:p>
            <a:pPr algn="ctr"/>
            <a:r>
              <a:rPr lang="en-US" sz="2500" dirty="0"/>
              <a:t>Zero-Waste / Low Carbon Footprint</a:t>
            </a:r>
          </a:p>
          <a:p>
            <a:pPr marL="0" indent="0" algn="ctr">
              <a:buNone/>
            </a:pPr>
            <a:endParaRPr lang="en-US" sz="2500" dirty="0"/>
          </a:p>
          <a:p>
            <a:pPr algn="ctr"/>
            <a:r>
              <a:rPr lang="en-US" sz="2500" dirty="0"/>
              <a:t>Globally Inspired Breakfast Flavors</a:t>
            </a:r>
          </a:p>
          <a:p>
            <a:pPr marL="0" indent="0" algn="ctr">
              <a:buNone/>
            </a:pPr>
            <a:endParaRPr lang="en-US" sz="2500" dirty="0"/>
          </a:p>
          <a:p>
            <a:pPr algn="ctr"/>
            <a:r>
              <a:rPr lang="en-US" sz="2500" dirty="0"/>
              <a:t>Globally Inspired “Family-Friendly” [i.e. Kid-Friendly]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469917-D15E-0943-B7CF-630ADB20B5B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500" dirty="0"/>
              <a:t>Convenient, Plant-Based Proteins</a:t>
            </a:r>
          </a:p>
          <a:p>
            <a:pPr algn="ctr"/>
            <a:endParaRPr lang="en-US" sz="2500" dirty="0"/>
          </a:p>
          <a:p>
            <a:pPr algn="ctr"/>
            <a:r>
              <a:rPr lang="en-US" sz="2500" dirty="0"/>
              <a:t>New Cuts of Meat</a:t>
            </a:r>
          </a:p>
          <a:p>
            <a:pPr algn="ctr"/>
            <a:endParaRPr lang="en-US" sz="2500" dirty="0"/>
          </a:p>
          <a:p>
            <a:pPr algn="ctr"/>
            <a:r>
              <a:rPr lang="en-US" sz="2500" dirty="0"/>
              <a:t>Vegetable-Centric Cuisine</a:t>
            </a:r>
          </a:p>
          <a:p>
            <a:pPr algn="ctr"/>
            <a:endParaRPr lang="en-US" sz="2500" dirty="0"/>
          </a:p>
          <a:p>
            <a:pPr algn="ctr"/>
            <a:r>
              <a:rPr lang="en-US" sz="2500" dirty="0"/>
              <a:t>Chef-Inspired Fast and Casual</a:t>
            </a:r>
          </a:p>
          <a:p>
            <a:pPr algn="ctr"/>
            <a:endParaRPr lang="en-US" sz="2500" dirty="0"/>
          </a:p>
          <a:p>
            <a:pPr algn="ctr"/>
            <a:r>
              <a:rPr lang="en-US" sz="2500" dirty="0"/>
              <a:t>Holistic Approach to Health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5500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94CB4-976F-DC46-B577-283D4911D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035050"/>
          </a:xfrm>
        </p:spPr>
        <p:txBody>
          <a:bodyPr/>
          <a:lstStyle/>
          <a:p>
            <a:pPr algn="ctr"/>
            <a:r>
              <a:rPr lang="en-US" u="sng" dirty="0"/>
              <a:t>How do we take advantage of this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0E5BDE-283A-4A48-9855-61B80F82BA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586705"/>
            <a:ext cx="5157787" cy="4906167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CBD infused Seasonings and Sauces</a:t>
            </a:r>
          </a:p>
          <a:p>
            <a:pPr lvl="1"/>
            <a:r>
              <a:rPr lang="en-US" sz="2000" dirty="0"/>
              <a:t>Need to bring in expert to assist in development</a:t>
            </a:r>
          </a:p>
          <a:p>
            <a:pPr lvl="2"/>
            <a:r>
              <a:rPr lang="en-US" sz="1600" dirty="0"/>
              <a:t>Food Scientist / Nutritionist</a:t>
            </a:r>
          </a:p>
          <a:p>
            <a:r>
              <a:rPr lang="en-US" sz="2400" dirty="0"/>
              <a:t>Complete / Whole Protein Blends</a:t>
            </a:r>
          </a:p>
          <a:p>
            <a:pPr lvl="1"/>
            <a:r>
              <a:rPr lang="en-US" sz="2000" dirty="0"/>
              <a:t>Quinoa, Chia, Buckwheat, Pumpkin Seeds</a:t>
            </a:r>
          </a:p>
          <a:p>
            <a:pPr lvl="1"/>
            <a:r>
              <a:rPr lang="en-US" sz="2000" dirty="0"/>
              <a:t>Barley, Lentils, Rice &amp; Beans, Edamame</a:t>
            </a:r>
          </a:p>
          <a:p>
            <a:r>
              <a:rPr lang="en-US" sz="2400" dirty="0"/>
              <a:t>Expand “Super Seed” Line</a:t>
            </a:r>
          </a:p>
          <a:p>
            <a:pPr lvl="1"/>
            <a:r>
              <a:rPr lang="en-US" sz="2000" dirty="0"/>
              <a:t>Expand to cover traditional regional flavors</a:t>
            </a:r>
          </a:p>
          <a:p>
            <a:r>
              <a:rPr lang="en-US" sz="2400" dirty="0"/>
              <a:t>Super Food shakers / Grinders</a:t>
            </a:r>
          </a:p>
          <a:p>
            <a:r>
              <a:rPr lang="en-US" sz="2400" dirty="0"/>
              <a:t>“Riced,” Veg Noodles, Veg Pasta line</a:t>
            </a:r>
          </a:p>
          <a:p>
            <a:pPr lvl="1"/>
            <a:r>
              <a:rPr lang="en-US" sz="2100" dirty="0" err="1"/>
              <a:t>Cici’s</a:t>
            </a:r>
            <a:r>
              <a:rPr lang="en-US" sz="2100" dirty="0"/>
              <a:t> Veggie Co – Austin, TX</a:t>
            </a:r>
          </a:p>
          <a:p>
            <a:pPr lvl="2"/>
            <a:r>
              <a:rPr lang="en-US" dirty="0"/>
              <a:t>Cauliflower</a:t>
            </a:r>
          </a:p>
          <a:p>
            <a:pPr lvl="2"/>
            <a:r>
              <a:rPr lang="en-US" dirty="0"/>
              <a:t>Broccoli</a:t>
            </a:r>
          </a:p>
          <a:p>
            <a:pPr lvl="2"/>
            <a:r>
              <a:rPr lang="en-US" dirty="0"/>
              <a:t>Zucchini</a:t>
            </a:r>
          </a:p>
          <a:p>
            <a:pPr lvl="2"/>
            <a:r>
              <a:rPr lang="en-US" dirty="0"/>
              <a:t>Butternut Squash</a:t>
            </a:r>
          </a:p>
          <a:p>
            <a:r>
              <a:rPr lang="en-US" sz="2400" dirty="0"/>
              <a:t>Fiber Marinades / Sauces</a:t>
            </a:r>
          </a:p>
          <a:p>
            <a:pPr lvl="1"/>
            <a:r>
              <a:rPr lang="en-US" sz="2000" dirty="0"/>
              <a:t>Adding Inulin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D80832-69DE-8942-91A5-DD727686F3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0" y="1586705"/>
            <a:ext cx="5929313" cy="4906168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Pro / pre – biotic blends</a:t>
            </a:r>
          </a:p>
          <a:p>
            <a:r>
              <a:rPr lang="en-US" sz="2400" dirty="0"/>
              <a:t>Global lines</a:t>
            </a:r>
          </a:p>
          <a:p>
            <a:pPr lvl="1"/>
            <a:r>
              <a:rPr lang="en-US" dirty="0"/>
              <a:t>African, Peruvian, Pacific Rim, Mid East</a:t>
            </a:r>
          </a:p>
          <a:p>
            <a:r>
              <a:rPr lang="en-US" sz="2400" dirty="0"/>
              <a:t>BBQ line [Domestic and International]</a:t>
            </a:r>
          </a:p>
          <a:p>
            <a:pPr lvl="1"/>
            <a:r>
              <a:rPr lang="en-US" sz="2000" dirty="0"/>
              <a:t>US Regions </a:t>
            </a:r>
          </a:p>
          <a:p>
            <a:pPr lvl="1"/>
            <a:r>
              <a:rPr lang="en-US" sz="2000" dirty="0"/>
              <a:t>Yakitori - Japan</a:t>
            </a:r>
          </a:p>
          <a:p>
            <a:pPr lvl="1"/>
            <a:r>
              <a:rPr lang="en-US" sz="2000" dirty="0" err="1"/>
              <a:t>Chuan’r</a:t>
            </a:r>
            <a:r>
              <a:rPr lang="en-US" sz="2000" dirty="0"/>
              <a:t> – China</a:t>
            </a:r>
          </a:p>
          <a:p>
            <a:pPr lvl="1"/>
            <a:r>
              <a:rPr lang="en-US" sz="2000" dirty="0"/>
              <a:t>Lechon - Philippines</a:t>
            </a:r>
          </a:p>
          <a:p>
            <a:pPr lvl="1"/>
            <a:r>
              <a:rPr lang="en-US" sz="2000" dirty="0" err="1"/>
              <a:t>Asado</a:t>
            </a:r>
            <a:r>
              <a:rPr lang="en-US" sz="2000" dirty="0"/>
              <a:t> Con </a:t>
            </a:r>
            <a:r>
              <a:rPr lang="en-US" sz="2000" dirty="0" err="1"/>
              <a:t>Pebre</a:t>
            </a:r>
            <a:r>
              <a:rPr lang="en-US" sz="2000" dirty="0"/>
              <a:t> – Chili</a:t>
            </a:r>
          </a:p>
          <a:p>
            <a:pPr lvl="1"/>
            <a:r>
              <a:rPr lang="en-US" sz="2000" dirty="0"/>
              <a:t>Tandoori – India</a:t>
            </a:r>
          </a:p>
          <a:p>
            <a:pPr lvl="1"/>
            <a:r>
              <a:rPr lang="en-US" sz="2000" dirty="0"/>
              <a:t>Braai – South Africa</a:t>
            </a:r>
          </a:p>
          <a:p>
            <a:pPr lvl="1"/>
            <a:r>
              <a:rPr lang="en-US" sz="2000" dirty="0" err="1"/>
              <a:t>Hima’a</a:t>
            </a:r>
            <a:r>
              <a:rPr lang="en-US" sz="2000" dirty="0"/>
              <a:t> - Tahiti</a:t>
            </a:r>
          </a:p>
          <a:p>
            <a:r>
              <a:rPr lang="en-US" sz="2400" dirty="0"/>
              <a:t>“Ancient Grain” line</a:t>
            </a:r>
          </a:p>
          <a:p>
            <a:pPr lvl="1"/>
            <a:r>
              <a:rPr lang="en-US" sz="2000" dirty="0"/>
              <a:t>We need to source par-cooked grains</a:t>
            </a:r>
          </a:p>
          <a:p>
            <a:r>
              <a:rPr lang="en-US" sz="2400" dirty="0"/>
              <a:t>Fruit / Botanical line</a:t>
            </a:r>
          </a:p>
          <a:p>
            <a:pPr lvl="1"/>
            <a:r>
              <a:rPr lang="en-US" sz="2000" dirty="0"/>
              <a:t>Examples:</a:t>
            </a:r>
          </a:p>
          <a:p>
            <a:pPr lvl="2"/>
            <a:r>
              <a:rPr lang="en-US" sz="1600" dirty="0"/>
              <a:t>Savory Apple &amp; Ginger</a:t>
            </a:r>
          </a:p>
          <a:p>
            <a:pPr lvl="2"/>
            <a:r>
              <a:rPr lang="en-US" sz="1600" dirty="0"/>
              <a:t>Spicy Mango &amp; Hibiscus or Mint</a:t>
            </a:r>
          </a:p>
        </p:txBody>
      </p:sp>
    </p:spTree>
    <p:extLst>
      <p:ext uri="{BB962C8B-B14F-4D97-AF65-F5344CB8AC3E}">
        <p14:creationId xmlns:p14="http://schemas.microsoft.com/office/powerpoint/2010/main" val="2690735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4F0C-8F11-944E-9741-F3E30AFF9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5085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What we learned from FY18</a:t>
            </a:r>
          </a:p>
        </p:txBody>
      </p:sp>
    </p:spTree>
    <p:extLst>
      <p:ext uri="{BB962C8B-B14F-4D97-AF65-F5344CB8AC3E}">
        <p14:creationId xmlns:p14="http://schemas.microsoft.com/office/powerpoint/2010/main" val="2548572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D626D-9F86-8048-9EF1-4B9AF8C86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LEADING RETAIL GROWTH TRENDS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6BC5ED-68EB-7E4C-99D7-0482F9340C90}"/>
              </a:ext>
            </a:extLst>
          </p:cNvPr>
          <p:cNvSpPr txBox="1"/>
          <p:nvPr/>
        </p:nvSpPr>
        <p:spPr>
          <a:xfrm>
            <a:off x="838200" y="1690688"/>
            <a:ext cx="451251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Center of the store edibles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Up 6.3 billion from FY17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785222-CEF9-774B-AB5B-B0F3725594FA}"/>
              </a:ext>
            </a:extLst>
          </p:cNvPr>
          <p:cNvSpPr txBox="1"/>
          <p:nvPr/>
        </p:nvSpPr>
        <p:spPr>
          <a:xfrm>
            <a:off x="1271588" y="2490907"/>
            <a:ext cx="6856877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Frozen Foods Category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$54 billion in sales for FY18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Led center store growth with dollar sales up 3% from FY17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Beverages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Up 2.8% from FY17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Kombucha up 42.9%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Value-Added Water up 17.5%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/>
              <a:t>Sparkling Water up 17.5%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Liquor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Up 2.5% from FY17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555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FA9EC-23E2-304F-BB4C-AB09DCDB8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/>
              <a:t>Home Dining Trends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C007FA-A174-AA49-98E7-2BF379F05F53}"/>
              </a:ext>
            </a:extLst>
          </p:cNvPr>
          <p:cNvSpPr txBox="1"/>
          <p:nvPr/>
        </p:nvSpPr>
        <p:spPr>
          <a:xfrm>
            <a:off x="1143000" y="1690688"/>
            <a:ext cx="9906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Average number of dinner prepared at home fell FY17 to FY18 from 4.9 to 4.0 per week.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For Millennial households without children – FY17 and FY18’s top retail spenders: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only 39% of monthly meals are cooked from scratch.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Upwards of 50% of restaurant purchased meals are eaten at home.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For Gen </a:t>
            </a:r>
            <a:r>
              <a:rPr lang="en-US" sz="2400" dirty="0" err="1"/>
              <a:t>Zers</a:t>
            </a:r>
            <a:r>
              <a:rPr lang="en-US" sz="2400" dirty="0"/>
              <a:t> [ages 18 – 24]: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50% self-describe as “Foodies.”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Top selling items: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Non-Dairy Milks [Coconut, Almond, Hemp, Oat]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“Superfoods” [Ancient Grains, Pro/Pre-Biotics, Healthy Fats, Nuts]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Cold-Brew Coffee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Spiralized / Riced Vegetables [Cauliflower, Broccoli, Sweet Potato, Squash]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775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F7B25-167C-1D45-9EF9-4E7768FB4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4068"/>
            <a:ext cx="10515600" cy="876300"/>
          </a:xfrm>
        </p:spPr>
        <p:txBody>
          <a:bodyPr/>
          <a:lstStyle/>
          <a:p>
            <a:pPr algn="ctr"/>
            <a:r>
              <a:rPr lang="en-US" u="sng" dirty="0"/>
              <a:t>Purchasing for Ease of Use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BF30C1-3A56-6549-B597-7EE90201A3A8}"/>
              </a:ext>
            </a:extLst>
          </p:cNvPr>
          <p:cNvSpPr txBox="1"/>
          <p:nvPr/>
        </p:nvSpPr>
        <p:spPr>
          <a:xfrm>
            <a:off x="838200" y="1040368"/>
            <a:ext cx="8686545" cy="67710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Convenience proves to have huge impact on food purchases.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”Convenient” food purchases jumped 50% from FY17 to FY18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On pack recipe and cooking instructions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dirty="0"/>
              <a:t>48% </a:t>
            </a:r>
            <a:r>
              <a:rPr lang="en-US" dirty="0" err="1"/>
              <a:t>Millenials</a:t>
            </a:r>
            <a:r>
              <a:rPr lang="en-US" dirty="0"/>
              <a:t> say more likely to buy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dirty="0"/>
              <a:t>55% Gen-Z say more likely to buy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“Easy to Prepare” logo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43% </a:t>
            </a:r>
            <a:r>
              <a:rPr lang="en-US" dirty="0" err="1"/>
              <a:t>Millenils</a:t>
            </a:r>
            <a:r>
              <a:rPr lang="en-US" dirty="0"/>
              <a:t> more likely to buy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48% Gen-Z more likely to buy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Sales of retail fresh prepared foods: Topped $12.4 </a:t>
            </a:r>
            <a:r>
              <a:rPr lang="en-US" sz="2400" dirty="0" err="1"/>
              <a:t>bil</a:t>
            </a:r>
            <a:endParaRPr lang="en-US" sz="2400" dirty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Packaged Salads: $5.8 </a:t>
            </a:r>
            <a:r>
              <a:rPr lang="en-US" sz="2000" dirty="0" err="1"/>
              <a:t>bil</a:t>
            </a:r>
            <a:r>
              <a:rPr lang="en-US" sz="2000" dirty="0"/>
              <a:t> – Up 4%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Entrée’s / Meal: $5.4 </a:t>
            </a:r>
            <a:r>
              <a:rPr lang="en-US" sz="2000" dirty="0" err="1"/>
              <a:t>bil</a:t>
            </a:r>
            <a:r>
              <a:rPr lang="en-US" sz="2000" dirty="0"/>
              <a:t> – Up 2.1%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Apps: $1.7 </a:t>
            </a:r>
            <a:r>
              <a:rPr lang="en-US" sz="2000" dirty="0" err="1"/>
              <a:t>bil</a:t>
            </a:r>
            <a:r>
              <a:rPr lang="en-US" sz="2000" dirty="0"/>
              <a:t> – Up 11%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Dips / Sauces: $298 mil – Up 11%</a:t>
            </a:r>
          </a:p>
          <a:p>
            <a:pPr marL="914400" lvl="1" indent="-457200">
              <a:buFont typeface="+mj-lt"/>
              <a:buAutoNum type="arabicPeriod"/>
            </a:pPr>
            <a:endParaRPr lang="en-US" sz="1200" dirty="0"/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 err="1"/>
              <a:t>Misc</a:t>
            </a:r>
            <a:r>
              <a:rPr lang="en-US" sz="2400" dirty="0"/>
              <a:t> contributions: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000" dirty="0"/>
              <a:t>Value added, Pre-Prepared, Seasoned or Fresh Cut: 50% Growth</a:t>
            </a:r>
          </a:p>
          <a:p>
            <a:pPr marL="1828800" lvl="3" indent="-457200">
              <a:buFont typeface="Arial" panose="020B0604020202020204" pitchFamily="34" charset="0"/>
              <a:buChar char="•"/>
            </a:pPr>
            <a:r>
              <a:rPr lang="en-US" sz="2000" dirty="0"/>
              <a:t>Ready to Eat / Heat-and-Eat: 22% Growth</a:t>
            </a:r>
          </a:p>
          <a:p>
            <a:pPr marL="914400" lvl="1" indent="-457200">
              <a:buFont typeface="+mj-lt"/>
              <a:buAutoNum type="arabicPeriod"/>
            </a:pPr>
            <a:endParaRPr lang="en-US" sz="2000" dirty="0"/>
          </a:p>
          <a:p>
            <a:pPr marL="914400" lvl="1" indent="-457200">
              <a:buFont typeface="+mj-lt"/>
              <a:buAutoNum type="arabicPeriod"/>
            </a:pP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9790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E7AE1-988E-284A-AB51-ECE62735D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2163"/>
          </a:xfrm>
        </p:spPr>
        <p:txBody>
          <a:bodyPr/>
          <a:lstStyle/>
          <a:p>
            <a:pPr algn="ctr"/>
            <a:r>
              <a:rPr lang="en-US" u="sng" dirty="0"/>
              <a:t>Meal Kits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3A770FB-CA2C-A443-A551-0982E5796A4C}"/>
              </a:ext>
            </a:extLst>
          </p:cNvPr>
          <p:cNvSpPr txBox="1"/>
          <p:nvPr/>
        </p:nvSpPr>
        <p:spPr>
          <a:xfrm>
            <a:off x="838200" y="1267469"/>
            <a:ext cx="11121442" cy="52322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Refrigerated Entrees equal sales!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Ranked ninth among the top-selling specialty food category.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Up 27% from FY17 to FY18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“Meal Kit” category specifics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34% of shoppers have purchased.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FY18 category sales at $67 mil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Trends show meal kit purchases in-story on rise, while subscription purchases continue to decline.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Packaged Facts predict category to enjoy compound annual growth rate of 12% from 2018 – 2023.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74% of Millennials say they would buy uncooked meal kits from their favorite restaurants.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New players in Meal Kit category: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American Food Groups and Wal-Mart now offer ”Steak Bowls.”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Nestle introduced “Stouffer’s Complete Family Meal Kits.”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err="1"/>
              <a:t>Hak’s</a:t>
            </a:r>
            <a:r>
              <a:rPr lang="en-US" sz="2000" dirty="0"/>
              <a:t> debuted “Kobe Beef Sliders” – marketed as “elevated meals.”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4252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23340-033F-E242-86EE-0CAF4DF01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826"/>
            <a:ext cx="10515600" cy="706438"/>
          </a:xfrm>
        </p:spPr>
        <p:txBody>
          <a:bodyPr/>
          <a:lstStyle/>
          <a:p>
            <a:pPr algn="ctr"/>
            <a:r>
              <a:rPr lang="en-US" u="sng" dirty="0"/>
              <a:t>Purchase for Origin - </a:t>
            </a:r>
            <a:r>
              <a:rPr lang="en-US" u="sng" dirty="0" err="1"/>
              <a:t>ality</a:t>
            </a:r>
            <a:endParaRPr lang="en-US" u="sng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91F8D3-43BF-B54E-85A0-AA3265535842}"/>
              </a:ext>
            </a:extLst>
          </p:cNvPr>
          <p:cNvSpPr txBox="1"/>
          <p:nvPr/>
        </p:nvSpPr>
        <p:spPr>
          <a:xfrm>
            <a:off x="838200" y="746264"/>
            <a:ext cx="8536568" cy="575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Two-thirds of consumers buy “specialty / Gourmet foods.”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55% enjoy trying new ethnic offerings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48% describe themselves as “Foodies.”</a:t>
            </a:r>
          </a:p>
          <a:p>
            <a:endParaRPr lang="en-US" sz="1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 Flavor Profiles on the rise: [Especially in “high-end” restaurants]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North and West African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Dukkha, </a:t>
            </a:r>
            <a:r>
              <a:rPr lang="en-US" dirty="0" err="1"/>
              <a:t>Zhug</a:t>
            </a:r>
            <a:r>
              <a:rPr lang="en-US" dirty="0"/>
              <a:t>,  Harissa, Ras El </a:t>
            </a:r>
            <a:r>
              <a:rPr lang="en-US" dirty="0" err="1"/>
              <a:t>Hanout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Peruvian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x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Ethiopian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 err="1"/>
              <a:t>Berbere</a:t>
            </a:r>
            <a:r>
              <a:rPr lang="en-US" dirty="0"/>
              <a:t>, Injera Flatbread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Filipino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x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Pacific Rim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Gochujang [Red Pepper Sauce]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“Nikkei” [Japanese-Peruvian Fusion]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Shichimi spice / powder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Israeli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952042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737AB-1168-E549-B009-0D252D02A3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5025"/>
          </a:xfrm>
        </p:spPr>
        <p:txBody>
          <a:bodyPr/>
          <a:lstStyle/>
          <a:p>
            <a:pPr algn="ctr"/>
            <a:r>
              <a:rPr lang="en-US" u="sng" dirty="0"/>
              <a:t>Diversification of Ethnic Flavor Preference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CF719AB-E590-5F42-806F-B014F86226E3}"/>
              </a:ext>
            </a:extLst>
          </p:cNvPr>
          <p:cNvSpPr txBox="1"/>
          <p:nvPr/>
        </p:nvSpPr>
        <p:spPr>
          <a:xfrm>
            <a:off x="838200" y="1343025"/>
            <a:ext cx="8984832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36% of consumers would like to explore new regional flavors.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“Asian” Foods: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Grew 2.5% faster than all other dinners / entrees.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Frozen bowl meals grew 31% versus 2.1% growth for all other single-serve meals.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Fasted growing flavors: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Japanese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Indian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Korean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Other regional flavor profiles seeing growth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Mexican – Snacks, Apps, Breakfast, Single-Serve Entrees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Ethnic Breads – Naan, Bao, Brioche, </a:t>
            </a:r>
            <a:r>
              <a:rPr lang="en-US" dirty="0" err="1"/>
              <a:t>Tortas</a:t>
            </a:r>
            <a:r>
              <a:rPr lang="en-US" dirty="0"/>
              <a:t>, </a:t>
            </a:r>
            <a:r>
              <a:rPr lang="en-US" dirty="0" err="1"/>
              <a:t>Cemitas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Turkish – </a:t>
            </a:r>
            <a:r>
              <a:rPr lang="en-US" dirty="0" err="1"/>
              <a:t>Doner</a:t>
            </a:r>
            <a:r>
              <a:rPr lang="en-US" dirty="0"/>
              <a:t> Kabab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Chinese – Crepes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French – Croque Monsieur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4550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DC27D-D06D-8449-9100-0EF3E86FE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0738"/>
          </a:xfrm>
        </p:spPr>
        <p:txBody>
          <a:bodyPr/>
          <a:lstStyle/>
          <a:p>
            <a:pPr algn="ctr"/>
            <a:r>
              <a:rPr lang="en-US" u="sng" dirty="0"/>
              <a:t>Purchasing for Health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479A643-63B5-1D48-9BE1-1ED4031679EE}"/>
              </a:ext>
            </a:extLst>
          </p:cNvPr>
          <p:cNvSpPr txBox="1"/>
          <p:nvPr/>
        </p:nvSpPr>
        <p:spPr>
          <a:xfrm>
            <a:off x="481012" y="1185864"/>
            <a:ext cx="11502188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Top reasons health-conscious consumers buy: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Heart Health – 49%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Weight Management – 39%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Energy – 36%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Brain, Memory, Focus – 23%</a:t>
            </a:r>
          </a:p>
          <a:p>
            <a:pPr lvl="1"/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On average, consumers are buying to treat 2 -3 of above reasons.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Digestive Health: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In 2017, 83% of consumers experienced digestive issues.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40% of consumers look for Pre / Pro – Biotics on foods.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Probiotic supplement sales are projected to reach $4 </a:t>
            </a:r>
            <a:r>
              <a:rPr lang="en-US" dirty="0" err="1"/>
              <a:t>bil</a:t>
            </a:r>
            <a:r>
              <a:rPr lang="en-US" dirty="0"/>
              <a:t> by 2021.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Prebiotic supplement sales are projected to </a:t>
            </a:r>
            <a:r>
              <a:rPr lang="en-US" dirty="0" err="1"/>
              <a:t>rach</a:t>
            </a:r>
            <a:r>
              <a:rPr lang="en-US" dirty="0"/>
              <a:t> $400 mil by 2020.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33% of consumers are “very interested” in gut-health – led by ages 18 – 39 and households with kids.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58% of consumers say “Digestive” and “gut” health is important for weight management.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57% say it is important for daily energy levels.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57% say it is important for mental well-being.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986C25-91BD-CB45-97F6-4E07FE14BB96}"/>
              </a:ext>
            </a:extLst>
          </p:cNvPr>
          <p:cNvSpPr txBox="1"/>
          <p:nvPr/>
        </p:nvSpPr>
        <p:spPr>
          <a:xfrm>
            <a:off x="4986337" y="1512332"/>
            <a:ext cx="31541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5.    Digestive Health – 25%</a:t>
            </a:r>
          </a:p>
          <a:p>
            <a:r>
              <a:rPr lang="en-US" sz="2000" dirty="0"/>
              <a:t>6.    Muscle / Strength – 20%</a:t>
            </a:r>
          </a:p>
          <a:p>
            <a:pPr marL="457200" indent="-457200">
              <a:buAutoNum type="arabicPeriod" startAt="7"/>
            </a:pPr>
            <a:r>
              <a:rPr lang="en-US" sz="2000" dirty="0"/>
              <a:t>Immunity – 18%</a:t>
            </a:r>
          </a:p>
          <a:p>
            <a:pPr marL="457200" indent="-457200">
              <a:buAutoNum type="arabicPeriod" startAt="7"/>
            </a:pPr>
            <a:r>
              <a:rPr lang="en-US" sz="2000" dirty="0"/>
              <a:t>Bone health – 18%</a:t>
            </a:r>
          </a:p>
        </p:txBody>
      </p:sp>
    </p:spTree>
    <p:extLst>
      <p:ext uri="{BB962C8B-B14F-4D97-AF65-F5344CB8AC3E}">
        <p14:creationId xmlns:p14="http://schemas.microsoft.com/office/powerpoint/2010/main" val="3859399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18989</TotalTime>
  <Words>1861</Words>
  <Application>Microsoft Macintosh PowerPoint</Application>
  <PresentationFormat>Widescreen</PresentationFormat>
  <Paragraphs>333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2019 Food Trend Evaluation</vt:lpstr>
      <vt:lpstr>What we learned from FY18</vt:lpstr>
      <vt:lpstr>LEADING RETAIL GROWTH TRENDS</vt:lpstr>
      <vt:lpstr>Home Dining Trends</vt:lpstr>
      <vt:lpstr>Purchasing for Ease of Use</vt:lpstr>
      <vt:lpstr>Meal Kits</vt:lpstr>
      <vt:lpstr>Purchase for Origin - ality</vt:lpstr>
      <vt:lpstr>Diversification of Ethnic Flavor Preference</vt:lpstr>
      <vt:lpstr>Purchasing for Health</vt:lpstr>
      <vt:lpstr>Delivering Dietary Needs</vt:lpstr>
      <vt:lpstr>PowerPoint Presentation</vt:lpstr>
      <vt:lpstr>An Eye for Functional Foods</vt:lpstr>
      <vt:lpstr>PowerPoint Presentation</vt:lpstr>
      <vt:lpstr>Adding Nutrition Naturally</vt:lpstr>
      <vt:lpstr>PowerPoint Presentation</vt:lpstr>
      <vt:lpstr>Plant-Based on the Rise</vt:lpstr>
      <vt:lpstr>Small Plates and Snacks equal Big Sales</vt:lpstr>
      <vt:lpstr>Top Ten “Chef Identified” Culinary Trends</vt:lpstr>
      <vt:lpstr>How do we take advantage of this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Food Trend Evaluation</dc:title>
  <dc:creator>Microsoft Office User</dc:creator>
  <cp:lastModifiedBy>Microsoft Office User</cp:lastModifiedBy>
  <cp:revision>41</cp:revision>
  <dcterms:created xsi:type="dcterms:W3CDTF">2019-05-14T12:02:09Z</dcterms:created>
  <dcterms:modified xsi:type="dcterms:W3CDTF">2019-06-19T16:45:09Z</dcterms:modified>
</cp:coreProperties>
</file>